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"/>
  </p:notesMasterIdLst>
  <p:sldIdLst>
    <p:sldId id="258" r:id="rId2"/>
  </p:sldIdLst>
  <p:sldSz cx="7559675" cy="1069181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gabe ayako" initials="sa" lastIdx="1" clrIdx="0">
    <p:extLst>
      <p:ext uri="{19B8F6BF-5375-455C-9EA6-DF929625EA0E}">
        <p15:presenceInfo xmlns:p15="http://schemas.microsoft.com/office/powerpoint/2012/main" userId="8a0f038a77081e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5ADCF"/>
    <a:srgbClr val="EF8067"/>
    <a:srgbClr val="6DB926"/>
    <a:srgbClr val="FFFFFF"/>
    <a:srgbClr val="FFFFCC"/>
    <a:srgbClr val="FFCCFF"/>
    <a:srgbClr val="FFCCCC"/>
    <a:srgbClr val="FFCC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1140" y="-1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3AEB591-763D-4C48-A515-2AE6106D63C0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40363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75D5B2B-0E3F-4172-9914-9967A6F1E8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2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81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0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93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53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81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72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1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6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6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47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F092A-6540-4F7E-AB7D-A129ADA41B61}" type="datetimeFigureOut">
              <a:rPr kumimoji="1" lang="ja-JP" altLang="en-US" smtClean="0"/>
              <a:t>2024/3/7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B1CC-FA1A-4F3D-97AE-C013BFE4A2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772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s://gahag.net/003246-businesswoman-fist-pump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C0FA84AE-9C18-FA4A-1AC5-FB0AD4AEBFB2}"/>
              </a:ext>
            </a:extLst>
          </p:cNvPr>
          <p:cNvSpPr/>
          <p:nvPr/>
        </p:nvSpPr>
        <p:spPr>
          <a:xfrm>
            <a:off x="0" y="9394201"/>
            <a:ext cx="7559675" cy="1297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25ADCF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7B106DA-7F91-5B8C-4882-616E1735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71229" y="724729"/>
            <a:ext cx="5972870" cy="398191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875198-5D59-21E2-1844-B55C5AE6CDEC}"/>
              </a:ext>
            </a:extLst>
          </p:cNvPr>
          <p:cNvSpPr/>
          <p:nvPr/>
        </p:nvSpPr>
        <p:spPr>
          <a:xfrm>
            <a:off x="-7521900" y="2632369"/>
            <a:ext cx="7212388" cy="2487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29FFE9D-D914-44C5-84D1-D43A962F39A9}"/>
              </a:ext>
            </a:extLst>
          </p:cNvPr>
          <p:cNvSpPr txBox="1"/>
          <p:nvPr/>
        </p:nvSpPr>
        <p:spPr>
          <a:xfrm>
            <a:off x="1654311" y="9475290"/>
            <a:ext cx="5518453" cy="62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9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就労移行支援事業所 テイクハート我孫子</a:t>
            </a: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270-1151 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我孫子市本町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2-2-10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三共関東ビル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階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DC0A28-DFD5-4499-8236-5441C0CB0420}"/>
              </a:ext>
            </a:extLst>
          </p:cNvPr>
          <p:cNvSpPr txBox="1"/>
          <p:nvPr/>
        </p:nvSpPr>
        <p:spPr>
          <a:xfrm>
            <a:off x="1478266" y="9976647"/>
            <a:ext cx="4386129" cy="65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 Black" panose="020B0A04020102020204" pitchFamily="34" charset="0"/>
              </a:rPr>
              <a:t> </a:t>
            </a:r>
            <a:r>
              <a:rPr lang="ja-JP" altLang="en-US" sz="2400" dirty="0">
                <a:latin typeface="Arial Black" panose="020B0A04020102020204" pitchFamily="34" charset="0"/>
              </a:rPr>
              <a:t>☎</a:t>
            </a:r>
            <a:r>
              <a:rPr lang="en-US" altLang="ja-JP" sz="2000" dirty="0">
                <a:latin typeface="Arial Black" panose="020B0A04020102020204" pitchFamily="34" charset="0"/>
              </a:rPr>
              <a:t>04-7196-7035</a:t>
            </a:r>
            <a:endParaRPr lang="en-US" altLang="ja-JP" sz="3200" dirty="0">
              <a:latin typeface="Arial Black" panose="020B0A04020102020204" pitchFamily="34" charset="0"/>
            </a:endParaRPr>
          </a:p>
          <a:p>
            <a:r>
              <a:rPr lang="ja-JP" altLang="en-US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お問い合わせ時間：</a:t>
            </a:r>
            <a:r>
              <a:rPr lang="en-US" altLang="ja-JP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r>
              <a:rPr lang="en-US" altLang="ja-JP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-17</a:t>
            </a:r>
            <a:r>
              <a:rPr lang="ja-JP" altLang="en-US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en-US" altLang="ja-JP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45</a:t>
            </a:r>
            <a:r>
              <a:rPr lang="ja-JP" altLang="en-US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分 </a:t>
            </a:r>
            <a:r>
              <a:rPr lang="en-US" altLang="ja-JP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78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日曜お休み</a:t>
            </a:r>
            <a:endParaRPr lang="ja-JP" altLang="en-US" sz="728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DC3BC048-411C-4D55-B36A-53C5F94285B2}"/>
              </a:ext>
            </a:extLst>
          </p:cNvPr>
          <p:cNvSpPr/>
          <p:nvPr/>
        </p:nvSpPr>
        <p:spPr>
          <a:xfrm>
            <a:off x="36683" y="9582153"/>
            <a:ext cx="1617628" cy="217822"/>
          </a:xfrm>
          <a:prstGeom prst="roundRect">
            <a:avLst/>
          </a:prstGeom>
          <a:solidFill>
            <a:srgbClr val="25ADC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千葉県指定事業所</a:t>
            </a:r>
            <a:endParaRPr kumimoji="1" lang="en-US" altLang="zh-TW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44FFB39-DBC7-4D1A-831E-0AFDFC33A514}"/>
              </a:ext>
            </a:extLst>
          </p:cNvPr>
          <p:cNvSpPr/>
          <p:nvPr/>
        </p:nvSpPr>
        <p:spPr>
          <a:xfrm>
            <a:off x="8108981" y="8011959"/>
            <a:ext cx="3592972" cy="31644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http://takeheart.or.jp/classroom/218/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980FB9-F484-45C5-B9A8-D45F7DEB20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371184" y="8435378"/>
            <a:ext cx="4689709" cy="514894"/>
          </a:xfrm>
          <a:prstGeom prst="rect">
            <a:avLst/>
          </a:prstGeom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40AD52E-BC46-4F1A-B042-34C0C90FD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3" y="9852238"/>
            <a:ext cx="877499" cy="65889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109E97-6982-4EC9-98D1-66996794E527}"/>
              </a:ext>
            </a:extLst>
          </p:cNvPr>
          <p:cNvSpPr txBox="1"/>
          <p:nvPr/>
        </p:nvSpPr>
        <p:spPr>
          <a:xfrm>
            <a:off x="7983475" y="767361"/>
            <a:ext cx="7140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あなたの「働きたい」を叶えます！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C10549-60EA-5AFD-3D88-572D33E3FA88}"/>
              </a:ext>
            </a:extLst>
          </p:cNvPr>
          <p:cNvSpPr txBox="1"/>
          <p:nvPr/>
        </p:nvSpPr>
        <p:spPr>
          <a:xfrm>
            <a:off x="-7996925" y="3097454"/>
            <a:ext cx="69613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就労移行支援事業所・テイクハート我孫子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2352AA-4D5B-1402-CF74-0C3A60A22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81" y="3671091"/>
            <a:ext cx="1688887" cy="13398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C3DD961-CF15-D30F-4869-6A905B38C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70" y="5680872"/>
            <a:ext cx="1345111" cy="145417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446ABD-C928-DEC4-755D-D4363C7E76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41" y="3509581"/>
            <a:ext cx="1164638" cy="14050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F3AB35E-16D6-C808-A738-CA75842AF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60" y="5697772"/>
            <a:ext cx="1673283" cy="15310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7EA8B8-2B20-F7C4-6BAC-5B5DA6B7C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29" y="8626726"/>
            <a:ext cx="2133936" cy="213968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81287EF-C0FA-59C2-99A4-8ED0EAB346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581" y="8071736"/>
            <a:ext cx="2115744" cy="211007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D9B51E-6BDB-DF7F-D7DE-59705B45EF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74" y="6086762"/>
            <a:ext cx="2093159" cy="209315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F7FE3A9-F5DD-2B18-C94A-FE8767987D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60" y="5570877"/>
            <a:ext cx="2133937" cy="213976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6C6C808-9BE8-EEC6-C7BE-11B7C843E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10" y="5928609"/>
            <a:ext cx="2166347" cy="2093158"/>
          </a:xfrm>
          <a:prstGeom prst="rect">
            <a:avLst/>
          </a:prstGeom>
        </p:spPr>
      </p:pic>
      <p:sp>
        <p:nvSpPr>
          <p:cNvPr id="23" name="楕円 22">
            <a:extLst>
              <a:ext uri="{FF2B5EF4-FFF2-40B4-BE49-F238E27FC236}">
                <a16:creationId xmlns:a16="http://schemas.microsoft.com/office/drawing/2014/main" id="{48CFAED8-29E2-62A8-6416-A2BEE32A8393}"/>
              </a:ext>
            </a:extLst>
          </p:cNvPr>
          <p:cNvSpPr/>
          <p:nvPr/>
        </p:nvSpPr>
        <p:spPr>
          <a:xfrm>
            <a:off x="-3179806" y="499048"/>
            <a:ext cx="1307632" cy="906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うつ病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E133AD17-C70B-E23D-8141-514820263D96}"/>
              </a:ext>
            </a:extLst>
          </p:cNvPr>
          <p:cNvSpPr/>
          <p:nvPr/>
        </p:nvSpPr>
        <p:spPr>
          <a:xfrm>
            <a:off x="-3179806" y="1753406"/>
            <a:ext cx="1307632" cy="906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統合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失調症</a:t>
            </a: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5B949AA1-44BB-4F9E-C6DC-46E52F9BCD82}"/>
              </a:ext>
            </a:extLst>
          </p:cNvPr>
          <p:cNvSpPr/>
          <p:nvPr/>
        </p:nvSpPr>
        <p:spPr>
          <a:xfrm>
            <a:off x="8945052" y="1441963"/>
            <a:ext cx="1307632" cy="906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発達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6858F90-6276-5F44-7F16-190E6628AE63}"/>
              </a:ext>
            </a:extLst>
          </p:cNvPr>
          <p:cNvSpPr/>
          <p:nvPr/>
        </p:nvSpPr>
        <p:spPr>
          <a:xfrm>
            <a:off x="10173365" y="1208473"/>
            <a:ext cx="1307632" cy="906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身体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2E42B3FD-2AA5-06CE-36E2-EF179CC0CC4C}"/>
              </a:ext>
            </a:extLst>
          </p:cNvPr>
          <p:cNvSpPr/>
          <p:nvPr/>
        </p:nvSpPr>
        <p:spPr>
          <a:xfrm>
            <a:off x="11480997" y="2683293"/>
            <a:ext cx="1307632" cy="906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知的・難病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40B1E62-3D3F-1D3A-BF5C-B23B7A6E05E6}"/>
              </a:ext>
            </a:extLst>
          </p:cNvPr>
          <p:cNvSpPr txBox="1"/>
          <p:nvPr/>
        </p:nvSpPr>
        <p:spPr>
          <a:xfrm>
            <a:off x="-5291455" y="7025700"/>
            <a:ext cx="33574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長く働ける定着率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E6142B8-0725-1410-B93D-F753DC658242}"/>
              </a:ext>
            </a:extLst>
          </p:cNvPr>
          <p:cNvSpPr txBox="1"/>
          <p:nvPr/>
        </p:nvSpPr>
        <p:spPr>
          <a:xfrm>
            <a:off x="7745221" y="2090663"/>
            <a:ext cx="1113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89</a:t>
            </a:r>
            <a:endParaRPr lang="ja-JP" altLang="en-US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4544890-66DC-9A2F-51ED-339C67457CE0}"/>
              </a:ext>
            </a:extLst>
          </p:cNvPr>
          <p:cNvSpPr txBox="1"/>
          <p:nvPr/>
        </p:nvSpPr>
        <p:spPr>
          <a:xfrm>
            <a:off x="8409410" y="1521373"/>
            <a:ext cx="626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3808E8C-D35B-D63D-EEC2-EC06AA345A46}"/>
              </a:ext>
            </a:extLst>
          </p:cNvPr>
          <p:cNvSpPr txBox="1"/>
          <p:nvPr/>
        </p:nvSpPr>
        <p:spPr>
          <a:xfrm>
            <a:off x="8827135" y="3259956"/>
            <a:ext cx="2333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（開所から４年）　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A297AB-8489-E514-8AB2-AE542347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00" y="9378122"/>
            <a:ext cx="1189945" cy="11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9EF5DF74-6D58-C2E2-8636-3D5C4C5ACA7A}"/>
              </a:ext>
            </a:extLst>
          </p:cNvPr>
          <p:cNvSpPr/>
          <p:nvPr/>
        </p:nvSpPr>
        <p:spPr>
          <a:xfrm>
            <a:off x="-6326982" y="7648090"/>
            <a:ext cx="5867252" cy="53183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5EECC08-FA90-4E72-BB58-3AA814881322}"/>
              </a:ext>
            </a:extLst>
          </p:cNvPr>
          <p:cNvSpPr txBox="1"/>
          <p:nvPr/>
        </p:nvSpPr>
        <p:spPr>
          <a:xfrm>
            <a:off x="-6008416" y="7806614"/>
            <a:ext cx="6441164" cy="37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2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見学・体験はお気軽に　お電話　または</a:t>
            </a:r>
            <a:r>
              <a:rPr lang="en-US" altLang="ja-JP" sz="182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82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から♪</a:t>
            </a:r>
            <a:endParaRPr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58EA427-3642-C484-8592-DC53154F8142}"/>
              </a:ext>
            </a:extLst>
          </p:cNvPr>
          <p:cNvSpPr/>
          <p:nvPr/>
        </p:nvSpPr>
        <p:spPr>
          <a:xfrm>
            <a:off x="5438763" y="10181685"/>
            <a:ext cx="909906" cy="404644"/>
          </a:xfrm>
          <a:prstGeom prst="wedgeRoundRectCallout">
            <a:avLst>
              <a:gd name="adj1" fmla="val -17947"/>
              <a:gd name="adj2" fmla="val -83867"/>
              <a:gd name="adj3" fmla="val 16667"/>
            </a:avLst>
          </a:prstGeom>
          <a:ln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rgbClr val="FF3399"/>
                </a:solidFill>
              </a:rPr>
              <a:t>駅徒歩</a:t>
            </a:r>
            <a:endParaRPr kumimoji="1" lang="en-US" altLang="ja-JP" sz="1100" b="1" dirty="0">
              <a:solidFill>
                <a:srgbClr val="FF3399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rgbClr val="FF3399"/>
                </a:solidFill>
              </a:rPr>
              <a:t>３分！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0FF596-5654-C7A9-FEE1-0DF8CC2F2EF0}"/>
              </a:ext>
            </a:extLst>
          </p:cNvPr>
          <p:cNvSpPr txBox="1"/>
          <p:nvPr/>
        </p:nvSpPr>
        <p:spPr>
          <a:xfrm>
            <a:off x="-518066" y="656479"/>
            <a:ext cx="756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障害年金セミナー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B36E159-7231-4B7D-4531-572E8708B2DA}"/>
              </a:ext>
            </a:extLst>
          </p:cNvPr>
          <p:cNvSpPr/>
          <p:nvPr/>
        </p:nvSpPr>
        <p:spPr>
          <a:xfrm>
            <a:off x="317578" y="4275156"/>
            <a:ext cx="6971518" cy="1743907"/>
          </a:xfrm>
          <a:prstGeom prst="rect">
            <a:avLst/>
          </a:prstGeom>
          <a:ln w="57150">
            <a:solidFill>
              <a:srgbClr val="FF66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/>
              <a:t>障害年金はどのような人がもらえるのか？具体的なケガや病名は？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働き出したら年金はもらえなくなるの？障害年金受給事例</a:t>
            </a:r>
            <a:r>
              <a:rPr kumimoji="1" lang="en-US" altLang="ja-JP" sz="1600" b="1" dirty="0"/>
              <a:t>…</a:t>
            </a:r>
            <a:r>
              <a:rPr kumimoji="1" lang="ja-JP" altLang="en-US" sz="1600" b="1" dirty="0"/>
              <a:t>など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年金の申請が初めてという方にも、わかりやすく説明いたします！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また会終了後、ご希望の方には個別相談を承ります。</a:t>
            </a:r>
            <a:endParaRPr kumimoji="1" lang="en-US" altLang="ja-JP" sz="1600" b="1" dirty="0"/>
          </a:p>
          <a:p>
            <a:r>
              <a:rPr kumimoji="1" lang="ja-JP" altLang="en-US" sz="1200" b="1" dirty="0"/>
              <a:t>（時間内に受付できない場合は、別日となり、場所も変更となる恐れがあります。）</a:t>
            </a:r>
            <a:endParaRPr kumimoji="1" lang="ja-JP" altLang="en-US" sz="1600" b="1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2D70DAB-6190-1A85-9125-94AF217E4336}"/>
              </a:ext>
            </a:extLst>
          </p:cNvPr>
          <p:cNvSpPr/>
          <p:nvPr/>
        </p:nvSpPr>
        <p:spPr>
          <a:xfrm>
            <a:off x="326615" y="6686507"/>
            <a:ext cx="6860921" cy="2642975"/>
          </a:xfrm>
          <a:prstGeom prst="rect">
            <a:avLst/>
          </a:prstGeom>
          <a:ln w="57150">
            <a:solidFill>
              <a:srgbClr val="FF66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000" b="1" u="sng" dirty="0"/>
              <a:t>社会保険労務士　小川　晴美</a:t>
            </a:r>
            <a:endParaRPr kumimoji="1" lang="en-US" altLang="ja-JP" sz="2000" b="1" u="sng" dirty="0"/>
          </a:p>
          <a:p>
            <a:endParaRPr kumimoji="1" lang="ja-JP" altLang="en-US" sz="1600" dirty="0"/>
          </a:p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経歴</a:t>
            </a:r>
            <a:r>
              <a:rPr kumimoji="1" lang="en-US" altLang="ja-JP" sz="1600" dirty="0"/>
              <a:t>】</a:t>
            </a:r>
            <a:endParaRPr kumimoji="1" lang="ja-JP" altLang="en-US" sz="1600" dirty="0"/>
          </a:p>
          <a:p>
            <a:r>
              <a:rPr kumimoji="1" lang="ja-JP" altLang="en-US" sz="1600" dirty="0"/>
              <a:t>昭和</a:t>
            </a:r>
            <a:r>
              <a:rPr kumimoji="1" lang="en-US" altLang="ja-JP" sz="1600" dirty="0"/>
              <a:t>60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 信州大学卒</a:t>
            </a:r>
          </a:p>
          <a:p>
            <a:r>
              <a:rPr kumimoji="1" lang="ja-JP" altLang="en-US" sz="1600" dirty="0"/>
              <a:t>予備校教師、テレビ局での番組制作等を経て平成</a:t>
            </a:r>
            <a:r>
              <a:rPr kumimoji="1" lang="en-US" altLang="ja-JP" sz="1600" dirty="0"/>
              <a:t>9</a:t>
            </a:r>
            <a:r>
              <a:rPr kumimoji="1" lang="ja-JP" altLang="en-US" sz="1600" dirty="0"/>
              <a:t>年より年金事務所（旧社会保険事務所）にて</a:t>
            </a:r>
            <a:r>
              <a:rPr kumimoji="1" lang="en-US" altLang="ja-JP" sz="1600" dirty="0"/>
              <a:t>9</a:t>
            </a:r>
            <a:r>
              <a:rPr kumimoji="1" lang="ja-JP" altLang="en-US" sz="1600" dirty="0"/>
              <a:t>年間年金相談、申請受付等の業務に携わる。</a:t>
            </a:r>
            <a:endParaRPr kumimoji="1" lang="en-US" altLang="ja-JP" sz="1600" dirty="0"/>
          </a:p>
          <a:p>
            <a:r>
              <a:rPr kumimoji="1" lang="ja-JP" altLang="en-US" sz="1600" dirty="0"/>
              <a:t>平成</a:t>
            </a:r>
            <a:r>
              <a:rPr kumimoji="1" lang="en-US" altLang="ja-JP" sz="1600" dirty="0"/>
              <a:t>18</a:t>
            </a:r>
            <a:r>
              <a:rPr kumimoji="1" lang="ja-JP" altLang="en-US" sz="1600" dirty="0"/>
              <a:t>年社会保険労務士試験合格</a:t>
            </a:r>
          </a:p>
          <a:p>
            <a:r>
              <a:rPr kumimoji="1" lang="ja-JP" altLang="en-US" sz="1600" dirty="0"/>
              <a:t>平成</a:t>
            </a:r>
            <a:r>
              <a:rPr kumimoji="1" lang="en-US" altLang="ja-JP" sz="1600" dirty="0"/>
              <a:t>21</a:t>
            </a:r>
            <a:r>
              <a:rPr kumimoji="1" lang="ja-JP" altLang="en-US" sz="1600" dirty="0"/>
              <a:t>年特定社会保険労務士付記</a:t>
            </a:r>
            <a:endParaRPr kumimoji="1" lang="en-US" altLang="ja-JP" sz="1600" dirty="0"/>
          </a:p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資格</a:t>
            </a:r>
            <a:r>
              <a:rPr kumimoji="1" lang="en-US" altLang="ja-JP" sz="1600" dirty="0"/>
              <a:t>】</a:t>
            </a:r>
            <a:r>
              <a:rPr kumimoji="1" lang="ja-JP" altLang="en-US" sz="1600" dirty="0"/>
              <a:t>特定社会保険労務士、中学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級高校２級理科教員免許</a:t>
            </a:r>
          </a:p>
          <a:p>
            <a:r>
              <a:rPr kumimoji="1" lang="ja-JP" altLang="en-US" sz="1600" dirty="0"/>
              <a:t>メンタルヘルストレーナー、国家資格キャリアコンサルタント</a:t>
            </a:r>
          </a:p>
          <a:p>
            <a:endParaRPr kumimoji="1" lang="ja-JP" altLang="en-US" dirty="0"/>
          </a:p>
        </p:txBody>
      </p:sp>
      <p:sp>
        <p:nvSpPr>
          <p:cNvPr id="49" name="矢印: 五方向 48">
            <a:extLst>
              <a:ext uri="{FF2B5EF4-FFF2-40B4-BE49-F238E27FC236}">
                <a16:creationId xmlns:a16="http://schemas.microsoft.com/office/drawing/2014/main" id="{D0F2B4B2-C4DB-A5B1-C133-8E2B35591594}"/>
              </a:ext>
            </a:extLst>
          </p:cNvPr>
          <p:cNvSpPr/>
          <p:nvPr/>
        </p:nvSpPr>
        <p:spPr>
          <a:xfrm>
            <a:off x="267017" y="3842241"/>
            <a:ext cx="2110481" cy="344579"/>
          </a:xfrm>
          <a:prstGeom prst="homePlate">
            <a:avLst/>
          </a:prstGeom>
          <a:solidFill>
            <a:srgbClr val="FF33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内容</a:t>
            </a: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55DA820-5E70-39FF-8198-31903ACC9327}"/>
              </a:ext>
            </a:extLst>
          </p:cNvPr>
          <p:cNvSpPr/>
          <p:nvPr/>
        </p:nvSpPr>
        <p:spPr>
          <a:xfrm>
            <a:off x="316698" y="6221680"/>
            <a:ext cx="2110481" cy="400108"/>
          </a:xfrm>
          <a:prstGeom prst="homePlate">
            <a:avLst/>
          </a:prstGeom>
          <a:solidFill>
            <a:srgbClr val="FF3399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講師紹介</a:t>
            </a: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8F4DD8EF-C5B9-7EFA-73F8-38C8D6FA1A72}"/>
              </a:ext>
            </a:extLst>
          </p:cNvPr>
          <p:cNvSpPr/>
          <p:nvPr/>
        </p:nvSpPr>
        <p:spPr>
          <a:xfrm>
            <a:off x="12331429" y="367109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ADD13F6B-6284-ECDA-28BA-BB767F085B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1450" y="4890240"/>
            <a:ext cx="3196866" cy="3249814"/>
          </a:xfrm>
          <a:prstGeom prst="rect">
            <a:avLst/>
          </a:prstGeom>
        </p:spPr>
      </p:pic>
      <p:sp>
        <p:nvSpPr>
          <p:cNvPr id="9" name="雲 8">
            <a:extLst>
              <a:ext uri="{FF2B5EF4-FFF2-40B4-BE49-F238E27FC236}">
                <a16:creationId xmlns:a16="http://schemas.microsoft.com/office/drawing/2014/main" id="{349521C7-C1CA-FB7D-BD00-DBD6AB08D579}"/>
              </a:ext>
            </a:extLst>
          </p:cNvPr>
          <p:cNvSpPr/>
          <p:nvPr/>
        </p:nvSpPr>
        <p:spPr>
          <a:xfrm>
            <a:off x="8672524" y="3701801"/>
            <a:ext cx="4121935" cy="123563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F00DD4B-B906-B49A-9FC5-4022C060FCCF}"/>
              </a:ext>
            </a:extLst>
          </p:cNvPr>
          <p:cNvGrpSpPr/>
          <p:nvPr/>
        </p:nvGrpSpPr>
        <p:grpSpPr>
          <a:xfrm>
            <a:off x="-7308666" y="315096"/>
            <a:ext cx="4977219" cy="2701318"/>
            <a:chOff x="311842" y="263730"/>
            <a:chExt cx="4977219" cy="2701318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9DFA32A3-3072-913E-CED9-BDD746CF8C4A}"/>
                </a:ext>
              </a:extLst>
            </p:cNvPr>
            <p:cNvSpPr/>
            <p:nvPr/>
          </p:nvSpPr>
          <p:spPr>
            <a:xfrm>
              <a:off x="311842" y="263730"/>
              <a:ext cx="4634466" cy="2534819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5AA30409-A97C-7117-9249-39E4218F8D68}"/>
                </a:ext>
              </a:extLst>
            </p:cNvPr>
            <p:cNvSpPr txBox="1"/>
            <p:nvPr/>
          </p:nvSpPr>
          <p:spPr>
            <a:xfrm>
              <a:off x="897895" y="702519"/>
              <a:ext cx="417082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4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4</a:t>
              </a:r>
              <a:r>
                <a:rPr lang="ja-JP" altLang="en-US" sz="44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月</a:t>
              </a:r>
              <a:r>
                <a:rPr lang="en-US" altLang="ja-JP" sz="44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13</a:t>
              </a:r>
              <a:r>
                <a:rPr lang="ja-JP" altLang="en-US" sz="44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日</a:t>
              </a:r>
              <a:r>
                <a:rPr lang="en-US" altLang="ja-JP" sz="44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(</a:t>
              </a:r>
              <a:r>
                <a:rPr lang="ja-JP" altLang="en-US" sz="44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土）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26B1DC3-9100-1593-788B-F93A3F322B40}"/>
                </a:ext>
              </a:extLst>
            </p:cNvPr>
            <p:cNvSpPr txBox="1"/>
            <p:nvPr/>
          </p:nvSpPr>
          <p:spPr>
            <a:xfrm>
              <a:off x="545728" y="1672269"/>
              <a:ext cx="474333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13</a:t>
              </a:r>
              <a:r>
                <a:rPr lang="ja-JP" altLang="en-US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時</a:t>
              </a:r>
              <a:r>
                <a:rPr lang="en-US" altLang="ja-JP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30</a:t>
              </a:r>
              <a:r>
                <a:rPr lang="ja-JP" altLang="en-US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分～</a:t>
              </a:r>
              <a:r>
                <a:rPr lang="en-US" altLang="ja-JP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15</a:t>
              </a:r>
              <a:r>
                <a:rPr lang="ja-JP" altLang="en-US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時</a:t>
              </a:r>
              <a:r>
                <a:rPr lang="en-US" altLang="ja-JP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30</a:t>
              </a:r>
              <a:r>
                <a:rPr lang="ja-JP" altLang="en-US" sz="3600" b="1" dirty="0">
                  <a:solidFill>
                    <a:schemeClr val="accent1">
                      <a:lumMod val="75000"/>
                    </a:schemeClr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分</a:t>
              </a: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66727EC-C9AE-6D7D-AC2B-99EA88EB2A89}"/>
                </a:ext>
              </a:extLst>
            </p:cNvPr>
            <p:cNvCxnSpPr>
              <a:cxnSpLocks/>
              <a:stCxn id="16" idx="2"/>
              <a:endCxn id="16" idx="6"/>
            </p:cNvCxnSpPr>
            <p:nvPr/>
          </p:nvCxnSpPr>
          <p:spPr>
            <a:xfrm>
              <a:off x="311842" y="1531140"/>
              <a:ext cx="4634466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9883760-AD52-830A-F2C9-8AE6CD2FCB22}"/>
                </a:ext>
              </a:extLst>
            </p:cNvPr>
            <p:cNvSpPr/>
            <p:nvPr/>
          </p:nvSpPr>
          <p:spPr>
            <a:xfrm>
              <a:off x="1427816" y="2415706"/>
              <a:ext cx="2504597" cy="5493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>
                  <a:solidFill>
                    <a:schemeClr val="bg1"/>
                  </a:solidFill>
                </a:rPr>
                <a:t>参加費無料</a:t>
              </a:r>
            </a:p>
          </p:txBody>
        </p:sp>
      </p:grp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D8C10776-D1A3-8CAB-3D98-3AC384888D2D}"/>
              </a:ext>
            </a:extLst>
          </p:cNvPr>
          <p:cNvSpPr/>
          <p:nvPr/>
        </p:nvSpPr>
        <p:spPr>
          <a:xfrm>
            <a:off x="-8305838" y="6434043"/>
            <a:ext cx="6895234" cy="514895"/>
          </a:xfrm>
          <a:prstGeom prst="roundRect">
            <a:avLst/>
          </a:prstGeom>
          <a:solidFill>
            <a:srgbClr val="EF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特別開催につき参加・体験希望どなた様でも受付中です。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ご参加ご希望の方はお電話をお願い致します。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1B9948F-93C2-5601-1B95-35FA7908DC89}"/>
              </a:ext>
            </a:extLst>
          </p:cNvPr>
          <p:cNvSpPr txBox="1"/>
          <p:nvPr/>
        </p:nvSpPr>
        <p:spPr>
          <a:xfrm>
            <a:off x="36683" y="1658658"/>
            <a:ext cx="7462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4</a:t>
            </a:r>
            <a:r>
              <a:rPr kumimoji="1" lang="ja-JP" altLang="en-US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kumimoji="1" lang="en-US" altLang="ja-JP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</a:t>
            </a:r>
            <a:r>
              <a:rPr kumimoji="1" lang="ja-JP" altLang="en-US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日（土）</a:t>
            </a:r>
            <a:r>
              <a:rPr kumimoji="1" lang="en-US" altLang="ja-JP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</a:t>
            </a:r>
            <a:r>
              <a:rPr kumimoji="1" lang="ja-JP" altLang="en-US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</a:t>
            </a:r>
            <a:r>
              <a:rPr kumimoji="1" lang="en-US" altLang="ja-JP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30</a:t>
            </a:r>
            <a:r>
              <a:rPr kumimoji="1" lang="ja-JP" altLang="en-US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分～</a:t>
            </a:r>
            <a:r>
              <a:rPr kumimoji="1" lang="en-US" altLang="ja-JP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</a:t>
            </a:r>
            <a:r>
              <a:rPr kumimoji="1" lang="ja-JP" altLang="en-US" sz="4000" b="1" dirty="0">
                <a:ln w="0"/>
                <a:solidFill>
                  <a:srgbClr val="25ADC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時</a:t>
            </a:r>
            <a:endParaRPr lang="ja-JP" altLang="en-US" sz="4000" b="1" dirty="0">
              <a:ln w="0"/>
              <a:solidFill>
                <a:srgbClr val="25ADC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4F9889F-8E30-00B2-443F-02F55EF79F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2973">
            <a:off x="6037766" y="2864149"/>
            <a:ext cx="1142508" cy="915435"/>
          </a:xfrm>
          <a:prstGeom prst="rect">
            <a:avLst/>
          </a:prstGeom>
        </p:spPr>
      </p:pic>
      <p:sp>
        <p:nvSpPr>
          <p:cNvPr id="45" name="吹き出し: 角を丸めた四角形 44">
            <a:extLst>
              <a:ext uri="{FF2B5EF4-FFF2-40B4-BE49-F238E27FC236}">
                <a16:creationId xmlns:a16="http://schemas.microsoft.com/office/drawing/2014/main" id="{C95730FB-9AB2-4042-3969-D15592F30308}"/>
              </a:ext>
            </a:extLst>
          </p:cNvPr>
          <p:cNvSpPr/>
          <p:nvPr/>
        </p:nvSpPr>
        <p:spPr>
          <a:xfrm>
            <a:off x="219833" y="116774"/>
            <a:ext cx="2036853" cy="406798"/>
          </a:xfrm>
          <a:prstGeom prst="wedgeRoundRectCallout">
            <a:avLst>
              <a:gd name="adj1" fmla="val -32591"/>
              <a:gd name="adj2" fmla="val 126723"/>
              <a:gd name="adj3" fmla="val 16667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知って得する！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825CD12-F114-5319-F618-82AC8146F6BF}"/>
              </a:ext>
            </a:extLst>
          </p:cNvPr>
          <p:cNvSpPr txBox="1"/>
          <p:nvPr/>
        </p:nvSpPr>
        <p:spPr>
          <a:xfrm>
            <a:off x="416171" y="2290081"/>
            <a:ext cx="77396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会場</a:t>
            </a:r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テイクハート我孫子（我孫子駅から徒歩</a:t>
            </a:r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分）</a:t>
            </a:r>
            <a:endParaRPr kumimoji="1" lang="en-US" altLang="ja-JP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対象</a:t>
            </a:r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ご本人・ご家族・関係機関の方</a:t>
            </a:r>
            <a:endParaRPr kumimoji="1" lang="en-US" altLang="ja-JP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定員</a:t>
            </a:r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】15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名（予約制）</a:t>
            </a:r>
            <a:endParaRPr kumimoji="1" lang="en-US" altLang="ja-JP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申込</a:t>
            </a:r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お電話か</a:t>
            </a:r>
            <a:r>
              <a:rPr kumimoji="1" lang="en-US" altLang="ja-JP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HP</a:t>
            </a:r>
            <a:r>
              <a:rPr kumimoji="1" lang="ja-JP" altLang="en-US" sz="2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より</a:t>
            </a:r>
            <a:endParaRPr lang="ja-JP" altLang="en-US" sz="2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0DFB8115-D517-C7AB-9BD9-EFB83C1DDDB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8835" r="11187" b="37132"/>
          <a:stretch/>
        </p:blipFill>
        <p:spPr>
          <a:xfrm>
            <a:off x="5893716" y="6216357"/>
            <a:ext cx="1136094" cy="1190809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29BC66-8F18-DE91-E9AE-3F4927E36DD2}"/>
              </a:ext>
            </a:extLst>
          </p:cNvPr>
          <p:cNvSpPr txBox="1"/>
          <p:nvPr/>
        </p:nvSpPr>
        <p:spPr>
          <a:xfrm>
            <a:off x="8870576" y="5158154"/>
            <a:ext cx="27409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dirty="0">
                <a:latin typeface="+mn-ea"/>
              </a:rPr>
              <a:t>15</a:t>
            </a:r>
            <a:r>
              <a:rPr kumimoji="1" lang="ja-JP" altLang="en-US" sz="1700" dirty="0">
                <a:latin typeface="+mn-ea"/>
              </a:rPr>
              <a:t>時</a:t>
            </a:r>
            <a:r>
              <a:rPr kumimoji="1" lang="en-US" altLang="ja-JP" sz="1700" dirty="0">
                <a:latin typeface="+mn-ea"/>
              </a:rPr>
              <a:t>10</a:t>
            </a:r>
            <a:r>
              <a:rPr kumimoji="1" lang="ja-JP" altLang="en-US" sz="1700" dirty="0">
                <a:latin typeface="+mn-ea"/>
              </a:rPr>
              <a:t>分～　個別相談会</a:t>
            </a:r>
            <a:endParaRPr kumimoji="1" lang="en-US" altLang="ja-JP" sz="1700" dirty="0">
              <a:latin typeface="+mn-ea"/>
            </a:endParaRPr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2B0EC27A-6B66-B43C-E6F6-AE3EA4B17864}"/>
              </a:ext>
            </a:extLst>
          </p:cNvPr>
          <p:cNvSpPr/>
          <p:nvPr/>
        </p:nvSpPr>
        <p:spPr>
          <a:xfrm>
            <a:off x="6056447" y="298154"/>
            <a:ext cx="1307632" cy="1224089"/>
          </a:xfrm>
          <a:prstGeom prst="ellipse">
            <a:avLst/>
          </a:prstGeom>
          <a:solidFill>
            <a:srgbClr val="FF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参加無料</a:t>
            </a:r>
          </a:p>
        </p:txBody>
      </p:sp>
    </p:spTree>
    <p:extLst>
      <p:ext uri="{BB962C8B-B14F-4D97-AF65-F5344CB8AC3E}">
        <p14:creationId xmlns:p14="http://schemas.microsoft.com/office/powerpoint/2010/main" val="207720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383</Words>
  <Application>Microsoft Office PowerPoint</Application>
  <PresentationFormat>ユーザー設定</PresentationFormat>
  <Paragraphs>51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BIZ UDPゴシック</vt:lpstr>
      <vt:lpstr>HGP創英角ｺﾞｼｯｸUB</vt:lpstr>
      <vt:lpstr>HGP創英角ﾎﾟｯﾌﾟ体</vt:lpstr>
      <vt:lpstr>HGSｺﾞｼｯｸE</vt:lpstr>
      <vt:lpstr>HG丸ｺﾞｼｯｸM-PRO</vt:lpstr>
      <vt:lpstr>Meiryo UI</vt:lpstr>
      <vt:lpstr>UD デジタル 教科書体 N-B</vt:lpstr>
      <vt:lpstr>UD デジタル 教科書体 NK-B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sogabe ayako</dc:creator>
  <cp:lastModifiedBy>我孫子 テイクアスマイル</cp:lastModifiedBy>
  <cp:revision>353</cp:revision>
  <cp:lastPrinted>2024-03-07T02:18:10Z</cp:lastPrinted>
  <dcterms:created xsi:type="dcterms:W3CDTF">2021-12-02T01:22:06Z</dcterms:created>
  <dcterms:modified xsi:type="dcterms:W3CDTF">2024-03-07T02:34:11Z</dcterms:modified>
</cp:coreProperties>
</file>