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3"/>
  </p:notesMasterIdLst>
  <p:sldIdLst>
    <p:sldId id="258" r:id="rId2"/>
  </p:sldIdLst>
  <p:sldSz cx="7559675" cy="10691813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gabe ayako" initials="sa" lastIdx="1" clrIdx="0">
    <p:extLst>
      <p:ext uri="{19B8F6BF-5375-455C-9EA6-DF929625EA0E}">
        <p15:presenceInfo xmlns:p15="http://schemas.microsoft.com/office/powerpoint/2012/main" userId="8a0f038a77081e3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FF"/>
    <a:srgbClr val="FFCCCC"/>
    <a:srgbClr val="FFCC99"/>
    <a:srgbClr val="FF3399"/>
    <a:srgbClr val="33CCFF"/>
    <a:srgbClr val="FF66FF"/>
    <a:srgbClr val="FFFF99"/>
    <a:srgbClr val="CC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23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1275" y="1"/>
            <a:ext cx="2946400" cy="498475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D3AEB591-763D-4C48-A515-2AE6106D63C0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696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1" y="4778375"/>
            <a:ext cx="5440363" cy="3910013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1339"/>
            <a:ext cx="2946400" cy="498475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1275" y="9431339"/>
            <a:ext cx="2946400" cy="498475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A75D5B2B-0E3F-4172-9914-9967A6F1E8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320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092A-6540-4F7E-AB7D-A129ADA41B61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B1CC-FA1A-4F3D-97AE-C013BFE4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814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092A-6540-4F7E-AB7D-A129ADA41B61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B1CC-FA1A-4F3D-97AE-C013BFE4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05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092A-6540-4F7E-AB7D-A129ADA41B61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B1CC-FA1A-4F3D-97AE-C013BFE4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042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092A-6540-4F7E-AB7D-A129ADA41B61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B1CC-FA1A-4F3D-97AE-C013BFE4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93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092A-6540-4F7E-AB7D-A129ADA41B61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B1CC-FA1A-4F3D-97AE-C013BFE4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538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092A-6540-4F7E-AB7D-A129ADA41B61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B1CC-FA1A-4F3D-97AE-C013BFE4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815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092A-6540-4F7E-AB7D-A129ADA41B61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B1CC-FA1A-4F3D-97AE-C013BFE4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72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092A-6540-4F7E-AB7D-A129ADA41B61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B1CC-FA1A-4F3D-97AE-C013BFE4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170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092A-6540-4F7E-AB7D-A129ADA41B61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B1CC-FA1A-4F3D-97AE-C013BFE4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68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092A-6540-4F7E-AB7D-A129ADA41B61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B1CC-FA1A-4F3D-97AE-C013BFE4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62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092A-6540-4F7E-AB7D-A129ADA41B61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2B1CC-FA1A-4F3D-97AE-C013BFE4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478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F092A-6540-4F7E-AB7D-A129ADA41B61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2B1CC-FA1A-4F3D-97AE-C013BFE4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72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hyperlink" Target="https://gahag.net/003246-businesswoman-fist-pump/" TargetMode="Externa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jpg"/><Relationship Id="rId16" Type="http://schemas.openxmlformats.org/officeDocument/2006/relationships/image" Target="../media/image1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C0FA84AE-9C18-FA4A-1AC5-FB0AD4AEBFB2}"/>
              </a:ext>
            </a:extLst>
          </p:cNvPr>
          <p:cNvSpPr/>
          <p:nvPr/>
        </p:nvSpPr>
        <p:spPr>
          <a:xfrm>
            <a:off x="0" y="9169531"/>
            <a:ext cx="7559675" cy="152228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E7B106DA-7F91-5B8C-4882-616E173503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971229" y="724729"/>
            <a:ext cx="5972870" cy="3981913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C875198-5D59-21E2-1844-B55C5AE6CDEC}"/>
              </a:ext>
            </a:extLst>
          </p:cNvPr>
          <p:cNvSpPr/>
          <p:nvPr/>
        </p:nvSpPr>
        <p:spPr>
          <a:xfrm>
            <a:off x="-7768327" y="1853892"/>
            <a:ext cx="7212388" cy="24871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29FFE9D-D914-44C5-84D1-D43A962F39A9}"/>
              </a:ext>
            </a:extLst>
          </p:cNvPr>
          <p:cNvSpPr txBox="1"/>
          <p:nvPr/>
        </p:nvSpPr>
        <p:spPr>
          <a:xfrm>
            <a:off x="1654311" y="9475290"/>
            <a:ext cx="5518453" cy="626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9" b="1" dirty="0">
                <a:latin typeface="Meiryo UI" panose="020B0604030504040204" pitchFamily="50" charset="-128"/>
                <a:ea typeface="Meiryo UI" panose="020B0604030504040204" pitchFamily="50" charset="-128"/>
              </a:rPr>
              <a:t>就労移行支援事業所 テイクハート我孫子</a:t>
            </a: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270-1151 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我孫子市本町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2-2-10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三共関東ビル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階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3DC0A28-DFD5-4499-8236-5441C0CB0420}"/>
              </a:ext>
            </a:extLst>
          </p:cNvPr>
          <p:cNvSpPr txBox="1"/>
          <p:nvPr/>
        </p:nvSpPr>
        <p:spPr>
          <a:xfrm>
            <a:off x="1478266" y="9976647"/>
            <a:ext cx="4386129" cy="658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dirty="0">
                <a:latin typeface="Arial Black" panose="020B0A04020102020204" pitchFamily="34" charset="0"/>
              </a:rPr>
              <a:t> </a:t>
            </a:r>
            <a:r>
              <a:rPr lang="ja-JP" altLang="en-US" sz="2400" dirty="0">
                <a:latin typeface="Arial Black" panose="020B0A04020102020204" pitchFamily="34" charset="0"/>
              </a:rPr>
              <a:t>☎</a:t>
            </a:r>
            <a:r>
              <a:rPr lang="en-US" altLang="ja-JP" sz="2000" dirty="0">
                <a:latin typeface="Arial Black" panose="020B0A04020102020204" pitchFamily="34" charset="0"/>
              </a:rPr>
              <a:t>04-7196-7035</a:t>
            </a:r>
            <a:endParaRPr lang="en-US" altLang="ja-JP" sz="3200" dirty="0">
              <a:latin typeface="Arial Black" panose="020B0A04020102020204" pitchFamily="34" charset="0"/>
            </a:endParaRPr>
          </a:p>
          <a:p>
            <a:r>
              <a:rPr lang="ja-JP" altLang="en-US" sz="1278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お問い合わせ時間：</a:t>
            </a:r>
            <a:r>
              <a:rPr lang="en-US" altLang="ja-JP" sz="1278" b="1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278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r>
              <a:rPr lang="en-US" altLang="ja-JP" sz="1278" b="1" dirty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lang="ja-JP" altLang="en-US" sz="1278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分</a:t>
            </a:r>
            <a:r>
              <a:rPr lang="en-US" altLang="ja-JP" sz="1278" b="1" dirty="0">
                <a:latin typeface="Meiryo UI" panose="020B0604030504040204" pitchFamily="50" charset="-128"/>
                <a:ea typeface="Meiryo UI" panose="020B0604030504040204" pitchFamily="50" charset="-128"/>
              </a:rPr>
              <a:t>-17</a:t>
            </a:r>
            <a:r>
              <a:rPr lang="ja-JP" altLang="en-US" sz="1278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r>
              <a:rPr lang="en-US" altLang="ja-JP" sz="1278" b="1" dirty="0">
                <a:latin typeface="Meiryo UI" panose="020B0604030504040204" pitchFamily="50" charset="-128"/>
                <a:ea typeface="Meiryo UI" panose="020B0604030504040204" pitchFamily="50" charset="-128"/>
              </a:rPr>
              <a:t>45</a:t>
            </a:r>
            <a:r>
              <a:rPr lang="ja-JP" altLang="en-US" sz="1278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分 </a:t>
            </a:r>
            <a:r>
              <a:rPr lang="en-US" altLang="ja-JP" sz="1278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78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日曜お休み</a:t>
            </a:r>
            <a:endParaRPr lang="ja-JP" altLang="en-US" sz="728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DC3BC048-411C-4D55-B36A-53C5F94285B2}"/>
              </a:ext>
            </a:extLst>
          </p:cNvPr>
          <p:cNvSpPr/>
          <p:nvPr/>
        </p:nvSpPr>
        <p:spPr>
          <a:xfrm>
            <a:off x="36683" y="9582153"/>
            <a:ext cx="1617628" cy="217822"/>
          </a:xfrm>
          <a:prstGeom prst="round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千葉県指定事業所</a:t>
            </a:r>
            <a:endParaRPr kumimoji="1" lang="en-US" altLang="zh-TW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444FFB39-DBC7-4D1A-831E-0AFDFC33A514}"/>
              </a:ext>
            </a:extLst>
          </p:cNvPr>
          <p:cNvSpPr/>
          <p:nvPr/>
        </p:nvSpPr>
        <p:spPr>
          <a:xfrm>
            <a:off x="8108981" y="8011959"/>
            <a:ext cx="3592972" cy="316442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http://takeheart.or.jp/classroom/218/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AA980FB9-F484-45C5-B9A8-D45F7DEB20A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-5371184" y="8435378"/>
            <a:ext cx="4689709" cy="514894"/>
          </a:xfrm>
          <a:prstGeom prst="rect">
            <a:avLst/>
          </a:prstGeom>
          <a:ln>
            <a:noFill/>
          </a:ln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A40AD52E-BC46-4F1A-B042-34C0C90FDD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833" y="9852238"/>
            <a:ext cx="877499" cy="658894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1109E97-6982-4EC9-98D1-66996794E527}"/>
              </a:ext>
            </a:extLst>
          </p:cNvPr>
          <p:cNvSpPr txBox="1"/>
          <p:nvPr/>
        </p:nvSpPr>
        <p:spPr>
          <a:xfrm>
            <a:off x="7983475" y="767361"/>
            <a:ext cx="714079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0070C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あなたの「働きたい」を叶えます！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C10549-60EA-5AFD-3D88-572D33E3FA88}"/>
              </a:ext>
            </a:extLst>
          </p:cNvPr>
          <p:cNvSpPr txBox="1"/>
          <p:nvPr/>
        </p:nvSpPr>
        <p:spPr>
          <a:xfrm>
            <a:off x="-7996925" y="3097454"/>
            <a:ext cx="69613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就労移行支援事業所・テイクハート我孫子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7F7903B-3397-BBF8-520C-6304DA57CD01}"/>
              </a:ext>
            </a:extLst>
          </p:cNvPr>
          <p:cNvSpPr txBox="1"/>
          <p:nvPr/>
        </p:nvSpPr>
        <p:spPr>
          <a:xfrm>
            <a:off x="-6803809" y="5920070"/>
            <a:ext cx="682007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00" b="1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就労移行支援事業所テイクハート我孫子とは、</a:t>
            </a:r>
            <a:r>
              <a:rPr kumimoji="1" lang="ja-JP" altLang="en-US" sz="17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千葉県認可の障害福祉サービス</a:t>
            </a:r>
            <a:r>
              <a:rPr kumimoji="1" lang="ja-JP" altLang="en-US" sz="1700" b="1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です。</a:t>
            </a:r>
            <a:r>
              <a:rPr kumimoji="1" lang="en-US" altLang="ja-JP" sz="17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65</a:t>
            </a:r>
            <a:r>
              <a:rPr kumimoji="1" lang="ja-JP" altLang="en-US" sz="17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歳未満</a:t>
            </a:r>
            <a:r>
              <a:rPr kumimoji="1" lang="ja-JP" altLang="en-US" sz="1700" b="1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の方で、一般就労（アルバイト含む）を目指す</a:t>
            </a:r>
            <a:endParaRPr kumimoji="1" lang="en-US" altLang="ja-JP" sz="1700" b="1" dirty="0">
              <a:solidFill>
                <a:schemeClr val="bg2">
                  <a:lumMod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7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精神・発達・知的・身体・難病</a:t>
            </a:r>
            <a:r>
              <a:rPr kumimoji="1" lang="ja-JP" altLang="en-US" sz="1700" b="1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の方向けに、</a:t>
            </a:r>
            <a:r>
              <a:rPr kumimoji="1" lang="en-US" altLang="ja-JP" sz="1700" b="1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PC</a:t>
            </a:r>
            <a:r>
              <a:rPr kumimoji="1" lang="ja-JP" altLang="en-US" sz="1700" b="1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訓練など就労に必要な様々な訓練が受けられる事業所です。詳しくは</a:t>
            </a:r>
            <a:r>
              <a:rPr kumimoji="1" lang="en-US" altLang="ja-JP" sz="1700" b="1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HP</a:t>
            </a:r>
            <a:r>
              <a:rPr kumimoji="1" lang="ja-JP" altLang="en-US" sz="1700" b="1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を↓検索！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92352AA-4D5B-1402-CF74-0C3A60A223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981" y="3671091"/>
            <a:ext cx="1688887" cy="133985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DC3DD961-CF15-D30F-4869-6A905B38C07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070" y="5680872"/>
            <a:ext cx="1345111" cy="1454174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3F446ABD-C928-DEC4-755D-D4363C7E762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8841" y="3509581"/>
            <a:ext cx="1164638" cy="1405059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8F3AB35E-16D6-C808-A738-CA75842AFEC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1160" y="5697772"/>
            <a:ext cx="1673283" cy="1531054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A5B7CA9-1F5A-C22E-6A11-3EA3461AA09A}"/>
              </a:ext>
            </a:extLst>
          </p:cNvPr>
          <p:cNvSpPr txBox="1"/>
          <p:nvPr/>
        </p:nvSpPr>
        <p:spPr>
          <a:xfrm>
            <a:off x="-7421046" y="5030025"/>
            <a:ext cx="696131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精神・発達・身体・難病その他の障害をお持ちの方にご利用いただけます。</a:t>
            </a:r>
            <a:endParaRPr kumimoji="1" lang="en-US" altLang="ja-JP" sz="17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BA7EA8B8-2B20-F7C4-6BAC-5B5DA6B7C68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029" y="8626726"/>
            <a:ext cx="2133936" cy="2139688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681287EF-C0FA-59C2-99A4-8ED0EAB346A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581" y="8071736"/>
            <a:ext cx="2115744" cy="2110071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5BD9B51E-6BDB-DF7F-D7DE-59705B45EFB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3874" y="6086762"/>
            <a:ext cx="2093159" cy="2093159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0F7FE3A9-F5DD-2B18-C94A-FE8767987DF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060" y="5570877"/>
            <a:ext cx="2133937" cy="213976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B6C6C808-9BE8-EEC6-C7BE-11B7C843E08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9410" y="5928609"/>
            <a:ext cx="2166347" cy="2093158"/>
          </a:xfrm>
          <a:prstGeom prst="rect">
            <a:avLst/>
          </a:prstGeom>
        </p:spPr>
      </p:pic>
      <p:sp>
        <p:nvSpPr>
          <p:cNvPr id="23" name="楕円 22">
            <a:extLst>
              <a:ext uri="{FF2B5EF4-FFF2-40B4-BE49-F238E27FC236}">
                <a16:creationId xmlns:a16="http://schemas.microsoft.com/office/drawing/2014/main" id="{48CFAED8-29E2-62A8-6416-A2BEE32A8393}"/>
              </a:ext>
            </a:extLst>
          </p:cNvPr>
          <p:cNvSpPr/>
          <p:nvPr/>
        </p:nvSpPr>
        <p:spPr>
          <a:xfrm>
            <a:off x="-3179806" y="499048"/>
            <a:ext cx="1307632" cy="906604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うつ病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E133AD17-C70B-E23D-8141-514820263D96}"/>
              </a:ext>
            </a:extLst>
          </p:cNvPr>
          <p:cNvSpPr/>
          <p:nvPr/>
        </p:nvSpPr>
        <p:spPr>
          <a:xfrm>
            <a:off x="-3179806" y="1753406"/>
            <a:ext cx="1307632" cy="906604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統合</a:t>
            </a:r>
            <a:endParaRPr kumimoji="1"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失調症</a:t>
            </a: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5B949AA1-44BB-4F9E-C6DC-46E52F9BCD82}"/>
              </a:ext>
            </a:extLst>
          </p:cNvPr>
          <p:cNvSpPr/>
          <p:nvPr/>
        </p:nvSpPr>
        <p:spPr>
          <a:xfrm>
            <a:off x="8945052" y="1441963"/>
            <a:ext cx="1307632" cy="906604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発達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B6858F90-6276-5F44-7F16-190E6628AE63}"/>
              </a:ext>
            </a:extLst>
          </p:cNvPr>
          <p:cNvSpPr/>
          <p:nvPr/>
        </p:nvSpPr>
        <p:spPr>
          <a:xfrm>
            <a:off x="10173365" y="1208473"/>
            <a:ext cx="1307632" cy="906604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身体</a:t>
            </a: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2E42B3FD-2AA5-06CE-36E2-EF179CC0CC4C}"/>
              </a:ext>
            </a:extLst>
          </p:cNvPr>
          <p:cNvSpPr/>
          <p:nvPr/>
        </p:nvSpPr>
        <p:spPr>
          <a:xfrm>
            <a:off x="11480997" y="2683293"/>
            <a:ext cx="1307632" cy="906604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知的・難病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B40B1E62-3D3F-1D3A-BF5C-B23B7A6E05E6}"/>
              </a:ext>
            </a:extLst>
          </p:cNvPr>
          <p:cNvSpPr txBox="1"/>
          <p:nvPr/>
        </p:nvSpPr>
        <p:spPr>
          <a:xfrm>
            <a:off x="-5291455" y="7025700"/>
            <a:ext cx="335741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長く働ける定着率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E6142B8-0725-1410-B93D-F753DC658242}"/>
              </a:ext>
            </a:extLst>
          </p:cNvPr>
          <p:cNvSpPr txBox="1"/>
          <p:nvPr/>
        </p:nvSpPr>
        <p:spPr>
          <a:xfrm>
            <a:off x="7745221" y="2090663"/>
            <a:ext cx="11137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89</a:t>
            </a:r>
            <a:endParaRPr lang="ja-JP" altLang="en-US" sz="40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4544890-66DC-9A2F-51ED-339C67457CE0}"/>
              </a:ext>
            </a:extLst>
          </p:cNvPr>
          <p:cNvSpPr txBox="1"/>
          <p:nvPr/>
        </p:nvSpPr>
        <p:spPr>
          <a:xfrm>
            <a:off x="8409410" y="1521373"/>
            <a:ext cx="6265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％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B3808E8C-D35B-D63D-EEC2-EC06AA345A46}"/>
              </a:ext>
            </a:extLst>
          </p:cNvPr>
          <p:cNvSpPr txBox="1"/>
          <p:nvPr/>
        </p:nvSpPr>
        <p:spPr>
          <a:xfrm>
            <a:off x="8827135" y="3259956"/>
            <a:ext cx="23333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（開所から４年）　　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A297AB-8489-E514-8AB2-AE5423475D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200" y="9378122"/>
            <a:ext cx="1189945" cy="1189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9EF5DF74-6D58-C2E2-8636-3D5C4C5ACA7A}"/>
              </a:ext>
            </a:extLst>
          </p:cNvPr>
          <p:cNvSpPr/>
          <p:nvPr/>
        </p:nvSpPr>
        <p:spPr>
          <a:xfrm>
            <a:off x="-6326982" y="7648090"/>
            <a:ext cx="5867252" cy="531831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5EECC08-FA90-4E72-BB58-3AA814881322}"/>
              </a:ext>
            </a:extLst>
          </p:cNvPr>
          <p:cNvSpPr txBox="1"/>
          <p:nvPr/>
        </p:nvSpPr>
        <p:spPr>
          <a:xfrm>
            <a:off x="-6008416" y="7806614"/>
            <a:ext cx="6441164" cy="373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26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見学・体験はお気軽に　お電話　または</a:t>
            </a:r>
            <a:r>
              <a:rPr lang="en-US" altLang="ja-JP" sz="1826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  <a:r>
              <a:rPr lang="ja-JP" altLang="en-US" sz="1826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から♪</a:t>
            </a:r>
            <a:endParaRPr lang="ja-JP" altLang="en-US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吹き出し: 角を丸めた四角形 42">
            <a:extLst>
              <a:ext uri="{FF2B5EF4-FFF2-40B4-BE49-F238E27FC236}">
                <a16:creationId xmlns:a16="http://schemas.microsoft.com/office/drawing/2014/main" id="{C58EA427-3642-C484-8592-DC53154F8142}"/>
              </a:ext>
            </a:extLst>
          </p:cNvPr>
          <p:cNvSpPr/>
          <p:nvPr/>
        </p:nvSpPr>
        <p:spPr>
          <a:xfrm>
            <a:off x="5399294" y="10119999"/>
            <a:ext cx="992559" cy="404644"/>
          </a:xfrm>
          <a:prstGeom prst="wedgeRoundRectCallout">
            <a:avLst>
              <a:gd name="adj1" fmla="val -17947"/>
              <a:gd name="adj2" fmla="val -83867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/>
              <a:t>駅徒歩</a:t>
            </a:r>
            <a:endParaRPr kumimoji="1" lang="en-US" altLang="ja-JP" sz="1100" dirty="0"/>
          </a:p>
          <a:p>
            <a:pPr algn="ctr"/>
            <a:r>
              <a:rPr kumimoji="1" lang="ja-JP" altLang="en-US" sz="1100" dirty="0"/>
              <a:t>３分！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9DFA32A3-3072-913E-CED9-BDD746CF8C4A}"/>
              </a:ext>
            </a:extLst>
          </p:cNvPr>
          <p:cNvSpPr/>
          <p:nvPr/>
        </p:nvSpPr>
        <p:spPr>
          <a:xfrm>
            <a:off x="311842" y="263730"/>
            <a:ext cx="3127549" cy="2534819"/>
          </a:xfrm>
          <a:prstGeom prst="ellipse">
            <a:avLst/>
          </a:prstGeom>
          <a:solidFill>
            <a:srgbClr val="FFCCCC"/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C0FF596-5654-C7A9-FEE1-0DF8CC2F2EF0}"/>
              </a:ext>
            </a:extLst>
          </p:cNvPr>
          <p:cNvSpPr txBox="1"/>
          <p:nvPr/>
        </p:nvSpPr>
        <p:spPr>
          <a:xfrm>
            <a:off x="219833" y="2949908"/>
            <a:ext cx="713102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>
                <a:solidFill>
                  <a:srgbClr val="FF66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メンタルヘルスセミナー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AA30409-A97C-7117-9249-39E4218F8D68}"/>
              </a:ext>
            </a:extLst>
          </p:cNvPr>
          <p:cNvSpPr txBox="1"/>
          <p:nvPr/>
        </p:nvSpPr>
        <p:spPr>
          <a:xfrm>
            <a:off x="557849" y="827965"/>
            <a:ext cx="33287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600" b="1" dirty="0">
                <a:solidFill>
                  <a:schemeClr val="accent1">
                    <a:lumMod val="7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5</a:t>
            </a:r>
            <a:r>
              <a:rPr lang="ja-JP" altLang="en-US" sz="3600" b="1" dirty="0">
                <a:solidFill>
                  <a:schemeClr val="accent1">
                    <a:lumMod val="7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3600" b="1" dirty="0">
                <a:solidFill>
                  <a:schemeClr val="accent1">
                    <a:lumMod val="7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</a:t>
            </a:r>
            <a:r>
              <a:rPr lang="ja-JP" altLang="en-US" sz="3600" b="1" dirty="0">
                <a:solidFill>
                  <a:schemeClr val="accent1">
                    <a:lumMod val="7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日（火）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6B1DC3-9100-1593-788B-F93A3F322B40}"/>
              </a:ext>
            </a:extLst>
          </p:cNvPr>
          <p:cNvSpPr txBox="1"/>
          <p:nvPr/>
        </p:nvSpPr>
        <p:spPr>
          <a:xfrm>
            <a:off x="519971" y="1702236"/>
            <a:ext cx="313969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600" b="1" dirty="0">
                <a:solidFill>
                  <a:schemeClr val="accent1">
                    <a:lumMod val="7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10</a:t>
            </a:r>
            <a:r>
              <a:rPr lang="ja-JP" altLang="en-US" sz="3600" b="1" dirty="0">
                <a:solidFill>
                  <a:schemeClr val="accent1">
                    <a:lumMod val="7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時～</a:t>
            </a:r>
            <a:r>
              <a:rPr lang="en-US" altLang="ja-JP" sz="3600" b="1" dirty="0">
                <a:solidFill>
                  <a:schemeClr val="accent1">
                    <a:lumMod val="7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12</a:t>
            </a:r>
            <a:r>
              <a:rPr lang="ja-JP" altLang="en-US" sz="3600" b="1" dirty="0">
                <a:solidFill>
                  <a:schemeClr val="accent1">
                    <a:lumMod val="7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</a:t>
            </a: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766727EC-C9AE-6D7D-AC2B-99EA88EB2A89}"/>
              </a:ext>
            </a:extLst>
          </p:cNvPr>
          <p:cNvCxnSpPr>
            <a:cxnSpLocks/>
            <a:stCxn id="16" idx="2"/>
            <a:endCxn id="16" idx="6"/>
          </p:cNvCxnSpPr>
          <p:nvPr/>
        </p:nvCxnSpPr>
        <p:spPr>
          <a:xfrm>
            <a:off x="311842" y="1531140"/>
            <a:ext cx="3127549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8B36E159-7231-4B7D-4531-572E8708B2DA}"/>
              </a:ext>
            </a:extLst>
          </p:cNvPr>
          <p:cNvSpPr/>
          <p:nvPr/>
        </p:nvSpPr>
        <p:spPr>
          <a:xfrm>
            <a:off x="346632" y="4253700"/>
            <a:ext cx="6826131" cy="1714018"/>
          </a:xfrm>
          <a:prstGeom prst="rect">
            <a:avLst/>
          </a:prstGeom>
          <a:ln w="57150">
            <a:solidFill>
              <a:srgbClr val="FF66FF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・何故働くのか、働くことのメリット</a:t>
            </a:r>
          </a:p>
          <a:p>
            <a:r>
              <a:rPr kumimoji="1" lang="ja-JP" altLang="en-US" dirty="0"/>
              <a:t>・ミスマッチで転職や退職・休職のデメリット</a:t>
            </a:r>
          </a:p>
          <a:p>
            <a:r>
              <a:rPr kumimoji="1" lang="ja-JP" altLang="en-US" dirty="0"/>
              <a:t>・持病などを開示して配慮を受けながら働く</a:t>
            </a:r>
          </a:p>
          <a:p>
            <a:r>
              <a:rPr kumimoji="1" lang="ja-JP" altLang="en-US" dirty="0"/>
              <a:t>・長く働き続けるために必要な準備と心構え　など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82D70DAB-6190-1A85-9125-94AF217E4336}"/>
              </a:ext>
            </a:extLst>
          </p:cNvPr>
          <p:cNvSpPr/>
          <p:nvPr/>
        </p:nvSpPr>
        <p:spPr>
          <a:xfrm>
            <a:off x="311842" y="6716931"/>
            <a:ext cx="6860921" cy="1927171"/>
          </a:xfrm>
          <a:prstGeom prst="rect">
            <a:avLst/>
          </a:prstGeom>
          <a:ln w="57150">
            <a:solidFill>
              <a:srgbClr val="FF66FF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2000" b="1" dirty="0"/>
              <a:t>就労移行支援事業所　テイクハート我孫子副所長　</a:t>
            </a:r>
            <a:endParaRPr kumimoji="1" lang="en-US" altLang="ja-JP" sz="2000" b="1" dirty="0"/>
          </a:p>
          <a:p>
            <a:r>
              <a:rPr kumimoji="1" lang="ja-JP" altLang="en-US" dirty="0"/>
              <a:t>精神保健福祉士・日本精神科病院協会認定</a:t>
            </a:r>
            <a:r>
              <a:rPr kumimoji="1" lang="en-US" altLang="ja-JP" dirty="0"/>
              <a:t>SST</a:t>
            </a:r>
            <a:r>
              <a:rPr kumimoji="1" lang="ja-JP" altLang="en-US" dirty="0"/>
              <a:t>実施指導者・</a:t>
            </a:r>
            <a:endParaRPr kumimoji="1" lang="en-US" altLang="ja-JP" dirty="0"/>
          </a:p>
          <a:p>
            <a:r>
              <a:rPr kumimoji="1" lang="ja-JP" altLang="en-US" dirty="0"/>
              <a:t>同認定メンタルケアワーカー・森田療法セミナー終了・ストレスチェック実施者</a:t>
            </a:r>
            <a:endParaRPr kumimoji="1" lang="en-US" altLang="ja-JP" dirty="0"/>
          </a:p>
          <a:p>
            <a:r>
              <a:rPr kumimoji="1" lang="ja-JP" altLang="en-US" dirty="0"/>
              <a:t>☆事業所では、皆様の社会復帰・リカバリー支援を大切に専門的かつ楽しい心理プログラムを大好評実施中♪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9" name="矢印: 五方向 48">
            <a:extLst>
              <a:ext uri="{FF2B5EF4-FFF2-40B4-BE49-F238E27FC236}">
                <a16:creationId xmlns:a16="http://schemas.microsoft.com/office/drawing/2014/main" id="{D0F2B4B2-C4DB-A5B1-C133-8E2B35591594}"/>
              </a:ext>
            </a:extLst>
          </p:cNvPr>
          <p:cNvSpPr/>
          <p:nvPr/>
        </p:nvSpPr>
        <p:spPr>
          <a:xfrm>
            <a:off x="334834" y="3845444"/>
            <a:ext cx="2110481" cy="344579"/>
          </a:xfrm>
          <a:prstGeom prst="homePlate">
            <a:avLst/>
          </a:prstGeom>
          <a:solidFill>
            <a:srgbClr val="FFCCCC"/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内容</a:t>
            </a:r>
          </a:p>
        </p:txBody>
      </p:sp>
      <p:sp>
        <p:nvSpPr>
          <p:cNvPr id="50" name="矢印: 五方向 49">
            <a:extLst>
              <a:ext uri="{FF2B5EF4-FFF2-40B4-BE49-F238E27FC236}">
                <a16:creationId xmlns:a16="http://schemas.microsoft.com/office/drawing/2014/main" id="{855DA820-5E70-39FF-8198-31903ACC9327}"/>
              </a:ext>
            </a:extLst>
          </p:cNvPr>
          <p:cNvSpPr/>
          <p:nvPr/>
        </p:nvSpPr>
        <p:spPr>
          <a:xfrm>
            <a:off x="311842" y="6134888"/>
            <a:ext cx="2110481" cy="400108"/>
          </a:xfrm>
          <a:prstGeom prst="homePlate">
            <a:avLst/>
          </a:prstGeom>
          <a:solidFill>
            <a:srgbClr val="FFCCCC"/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講師紹介</a:t>
            </a: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8F4DD8EF-C5B9-7EFA-73F8-38C8D6FA1A72}"/>
              </a:ext>
            </a:extLst>
          </p:cNvPr>
          <p:cNvSpPr/>
          <p:nvPr/>
        </p:nvSpPr>
        <p:spPr>
          <a:xfrm>
            <a:off x="12331429" y="3671091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2" name="図 51">
            <a:extLst>
              <a:ext uri="{FF2B5EF4-FFF2-40B4-BE49-F238E27FC236}">
                <a16:creationId xmlns:a16="http://schemas.microsoft.com/office/drawing/2014/main" id="{ADD13F6B-6284-ECDA-28BA-BB767F085B1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41450" y="4890240"/>
            <a:ext cx="3196866" cy="3249814"/>
          </a:xfrm>
          <a:prstGeom prst="rect">
            <a:avLst/>
          </a:prstGeom>
        </p:spPr>
      </p:pic>
      <p:sp>
        <p:nvSpPr>
          <p:cNvPr id="9" name="雲 8">
            <a:extLst>
              <a:ext uri="{FF2B5EF4-FFF2-40B4-BE49-F238E27FC236}">
                <a16:creationId xmlns:a16="http://schemas.microsoft.com/office/drawing/2014/main" id="{349521C7-C1CA-FB7D-BD00-DBD6AB08D579}"/>
              </a:ext>
            </a:extLst>
          </p:cNvPr>
          <p:cNvSpPr/>
          <p:nvPr/>
        </p:nvSpPr>
        <p:spPr>
          <a:xfrm>
            <a:off x="8672524" y="3701801"/>
            <a:ext cx="4121935" cy="1235633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89883760-AD52-830A-F2C9-8AE6CD2FCB22}"/>
              </a:ext>
            </a:extLst>
          </p:cNvPr>
          <p:cNvSpPr/>
          <p:nvPr/>
        </p:nvSpPr>
        <p:spPr>
          <a:xfrm>
            <a:off x="595026" y="2450625"/>
            <a:ext cx="2504597" cy="549342"/>
          </a:xfrm>
          <a:prstGeom prst="ellipse">
            <a:avLst/>
          </a:prstGeom>
          <a:solidFill>
            <a:srgbClr val="FF0000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</a:rPr>
              <a:t>参加費無料</a:t>
            </a:r>
          </a:p>
        </p:txBody>
      </p: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D8C10776-D1A3-8CAB-3D98-3AC384888D2D}"/>
              </a:ext>
            </a:extLst>
          </p:cNvPr>
          <p:cNvSpPr/>
          <p:nvPr/>
        </p:nvSpPr>
        <p:spPr>
          <a:xfrm>
            <a:off x="277529" y="8850597"/>
            <a:ext cx="6895234" cy="51489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</a:rPr>
              <a:t>GW</a:t>
            </a:r>
            <a:r>
              <a:rPr kumimoji="1" lang="ja-JP" altLang="en-US" sz="1600" dirty="0">
                <a:solidFill>
                  <a:schemeClr val="bg1"/>
                </a:solidFill>
              </a:rPr>
              <a:t>特別開催につき参加・体験希望どなた様でも受付中です。</a:t>
            </a:r>
            <a:endParaRPr kumimoji="1" lang="en-US" altLang="ja-JP" sz="1600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600" dirty="0">
                <a:solidFill>
                  <a:schemeClr val="bg1"/>
                </a:solidFill>
              </a:rPr>
              <a:t>ご参加ご希望の方はお電話をお願い致します。</a:t>
            </a: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F12FC497-6D2E-A81C-B17D-891ADDD5A67B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696629" y="175678"/>
            <a:ext cx="1949014" cy="2774397"/>
          </a:xfrm>
          <a:prstGeom prst="rect">
            <a:avLst/>
          </a:prstGeom>
        </p:spPr>
      </p:pic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61B9948F-93C2-5601-1B95-35FA7908DC89}"/>
              </a:ext>
            </a:extLst>
          </p:cNvPr>
          <p:cNvSpPr txBox="1"/>
          <p:nvPr/>
        </p:nvSpPr>
        <p:spPr>
          <a:xfrm>
            <a:off x="2912525" y="3672314"/>
            <a:ext cx="45136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240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～お仕事や社会復帰について～</a:t>
            </a:r>
            <a:endParaRPr lang="ja-JP" altLang="en-US" sz="2400" dirty="0">
              <a:ln w="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7203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1440</TotalTime>
  <Words>330</Words>
  <Application>Microsoft Office PowerPoint</Application>
  <PresentationFormat>ユーザー設定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BIZ UDPゴシック</vt:lpstr>
      <vt:lpstr>HGP創英角ｺﾞｼｯｸUB</vt:lpstr>
      <vt:lpstr>HG丸ｺﾞｼｯｸM-PRO</vt:lpstr>
      <vt:lpstr>Meiryo UI</vt:lpstr>
      <vt:lpstr>UD デジタル 教科書体 N-B</vt:lpstr>
      <vt:lpstr>UD デジタル 教科書体 NK-B</vt:lpstr>
      <vt:lpstr>メイリオ</vt:lpstr>
      <vt:lpstr>游ゴシック</vt:lpstr>
      <vt:lpstr>Arial</vt:lpstr>
      <vt:lpstr>Arial Black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sogabe ayako</dc:creator>
  <cp:lastModifiedBy>sogabe ayako</cp:lastModifiedBy>
  <cp:revision>335</cp:revision>
  <cp:lastPrinted>2023-04-03T04:04:34Z</cp:lastPrinted>
  <dcterms:created xsi:type="dcterms:W3CDTF">2021-12-02T01:22:06Z</dcterms:created>
  <dcterms:modified xsi:type="dcterms:W3CDTF">2023-04-14T03:19:06Z</dcterms:modified>
</cp:coreProperties>
</file>